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00" r:id="rId3"/>
    <p:sldId id="257" r:id="rId4"/>
    <p:sldId id="308" r:id="rId5"/>
    <p:sldId id="306" r:id="rId6"/>
    <p:sldId id="305" r:id="rId7"/>
    <p:sldId id="304" r:id="rId8"/>
    <p:sldId id="322" r:id="rId9"/>
    <p:sldId id="301" r:id="rId10"/>
    <p:sldId id="321" r:id="rId11"/>
    <p:sldId id="323" r:id="rId12"/>
    <p:sldId id="324" r:id="rId13"/>
    <p:sldId id="325" r:id="rId14"/>
    <p:sldId id="326" r:id="rId15"/>
    <p:sldId id="282" r:id="rId16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0DC7"/>
    <a:srgbClr val="FEF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981" autoAdjust="0"/>
  </p:normalViewPr>
  <p:slideViewPr>
    <p:cSldViewPr snapToGrid="0">
      <p:cViewPr>
        <p:scale>
          <a:sx n="115" d="100"/>
          <a:sy n="115" d="100"/>
        </p:scale>
        <p:origin x="-432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62309-177E-40B0-AA2B-5103F5556713}" type="datetimeFigureOut">
              <a:rPr lang="en-US" smtClean="0"/>
              <a:pPr/>
              <a:t>9/28/2021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FC481-48FF-4A35-A73B-DE9280F0CCF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81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7D03B-7126-4333-9D10-AFD3942B66CC}" type="datetimeFigureOut">
              <a:rPr lang="en-US" smtClean="0"/>
              <a:pPr/>
              <a:t>9/28/2021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4082C-A2FA-4BA1-ADB6-6550A061B7C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5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4082C-A2FA-4BA1-ADB6-6550A061B7C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25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79C9-D1B8-43BD-A69F-84576B3FA3B1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2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520E-C582-40FD-8D01-779849EE06BF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6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59E-FA96-4B73-ABDE-B04BC51F09C3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6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E2A-7733-4DED-BA73-84A305AAF3BA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EB89E-9EF6-4708-8084-8753F827CA66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0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08D-3CEB-49EE-9D64-9E16A9621A46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1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4BC3-5B65-42F8-9DBE-125B414711B9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0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76D0-BA40-4CD5-8316-F4498B74CAA0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8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56DD-40CE-40D9-ADE4-603AADFC6A33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3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8F1E-8EEA-4C54-96CF-AA05B9229570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2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7FDD-542F-4D1A-B8C0-25A00D75EB87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3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accent5">
                <a:lumMod val="40000"/>
                <a:lumOff val="60000"/>
              </a:schemeClr>
            </a:gs>
            <a:gs pos="100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45000"/>
                <a:lumOff val="55000"/>
              </a:schemeClr>
            </a:gs>
            <a:gs pos="86000">
              <a:schemeClr val="accent1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6B09B-CA1B-4F0A-949A-D8A216D56705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7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031" y="121858"/>
            <a:ext cx="5183010" cy="2313708"/>
          </a:xfrm>
        </p:spPr>
        <p:txBody>
          <a:bodyPr>
            <a:normAutofit/>
          </a:bodyPr>
          <a:lstStyle/>
          <a:p>
            <a:r>
              <a:rPr lang="es-AR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CuadroTexto 4"/>
          <p:cNvSpPr txBox="1"/>
          <p:nvPr/>
        </p:nvSpPr>
        <p:spPr>
          <a:xfrm>
            <a:off x="435752" y="1788179"/>
            <a:ext cx="116857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314949" y="5665661"/>
            <a:ext cx="5600699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Sociedad de Dermatología de la Ciudad de Buenos Aires                                                                                                                                                          </a:t>
            </a:r>
            <a:endParaRPr lang="es-AR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de la Asociación Médica Argentina (SDBA-AMA) </a:t>
            </a:r>
            <a:endParaRPr lang="es-ES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895847" y="218519"/>
            <a:ext cx="6438901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AMA</a:t>
            </a:r>
          </a:p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2008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Secretarias: Dras. Carolina Pereira y Miriam Góngora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Descarpontriez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09/03 al 23/11/21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Martes: 2° y 4°: 14:00 a 19:00 horas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   </a:t>
            </a: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defRPr/>
            </a:pP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518643" y="2412890"/>
            <a:ext cx="6732815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MORÓN</a:t>
            </a:r>
          </a:p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2004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Coordinadora: Dra. Mónica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Artecona</a:t>
            </a: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Secretaria: Dra. Miriam Góngora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Descarpontriez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12/03 al 26/11/21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Viernes: 2° y 4°: 14:00 a 19:00 horas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  </a:t>
            </a: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defRPr/>
            </a:pP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835" y="5557715"/>
            <a:ext cx="4406165" cy="73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519936" y="4837686"/>
            <a:ext cx="8471961" cy="646331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s-ES" b="1" dirty="0"/>
              <a:t>Los teóricos de estos dos cursos, son presenciales, de 14:00 a 19:00 horas.  De continuar la pandemia, serán por zoom y/u otro medio; de 15:00 a 17:30 horas.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004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2617" y="619879"/>
            <a:ext cx="5183010" cy="2313708"/>
          </a:xfrm>
        </p:spPr>
        <p:txBody>
          <a:bodyPr>
            <a:normAutofit/>
          </a:bodyPr>
          <a:lstStyle/>
          <a:p>
            <a:r>
              <a:rPr lang="es-AR" sz="29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sz="29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247973" y="2180064"/>
            <a:ext cx="1168572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Quiroga Mendieta 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M, Mendoza N, López 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Videla 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 col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Melanoma maligno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metastásico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reporte de caso.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La Paz 2017; 23 (2): 40-44</a:t>
            </a:r>
          </a:p>
          <a:p>
            <a:endParaRPr lang="es-A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Presenta: Dr. Alejandro Romero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0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863094" y="0"/>
            <a:ext cx="327637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Melanoma maligno</a:t>
            </a:r>
          </a:p>
          <a:p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8971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Calibri" panose="020F0502020204030204" pitchFamily="34" charset="0"/>
                <a:cs typeface="Calibri" panose="020F0502020204030204" pitchFamily="34" charset="0"/>
              </a:rPr>
              <a:t>RESUMEN</a:t>
            </a: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El melanoma maligno es el responsable del 90% de las muertes por cáncer de piel. Su incidencia ha ido en aumento a nivel mundial en las últimas 3 décadas.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La progresión del melanoma se puede dar en forma de recurrencia local, por diseminación linfática hacia ganglios regionales, o por metástasis hematógena a sitios alejados que incluyen  piel, órganos internos (pulmón, hígado y cerebro) y hueso, así como también a otros sitios.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Las metástasis (MTS) regionales y a distancia, se presentan en 10% de los pacientes con melanoma, al momento del diagnóstico. La MTS con manifestaciones clínicas conlleva un peor pronóstico.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Se presenta el caso de un paciente que rechaza una ablación de lesión primaria como tratamiento inicial, evolucionando a múltiples MTS y desenlace mortal.</a:t>
            </a:r>
          </a:p>
          <a:p>
            <a:pPr>
              <a:buFont typeface="Courier New" pitchFamily="49" charset="0"/>
              <a:buChar char="o"/>
            </a:pPr>
            <a:endParaRPr lang="es-ES" sz="2200" dirty="0" smtClean="0"/>
          </a:p>
          <a:p>
            <a:pPr marL="285750" indent="-285750" algn="just"/>
            <a:endParaRPr lang="en-US" sz="2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0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900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INTRODUCCIÓN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El melanoma maligno (MM) es una de las neoplasias más agresivas, derivada de la transformación </a:t>
            </a:r>
            <a:r>
              <a:rPr lang="es-ES" sz="2400" dirty="0" err="1" smtClean="0"/>
              <a:t>anaplásica</a:t>
            </a:r>
            <a:r>
              <a:rPr lang="es-ES" sz="2400" dirty="0" smtClean="0"/>
              <a:t> de </a:t>
            </a:r>
            <a:r>
              <a:rPr lang="es-ES" sz="2400" dirty="0" err="1" smtClean="0"/>
              <a:t>melanocitos</a:t>
            </a:r>
            <a:r>
              <a:rPr lang="es-ES" sz="2400" dirty="0" smtClean="0"/>
              <a:t>, ubicándose como el tercer cáncer de piel mas frecuente.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Se presentan 4 tipos de melanoma principalmente: de extensión superficial (60-70%), melanoma nodular (15-30%), melanoma lentigo maligno (5%), melanoma </a:t>
            </a:r>
            <a:r>
              <a:rPr lang="es-ES" sz="2400" dirty="0" err="1" smtClean="0"/>
              <a:t>acral</a:t>
            </a:r>
            <a:r>
              <a:rPr lang="es-ES" sz="2400" dirty="0" smtClean="0"/>
              <a:t> </a:t>
            </a:r>
            <a:r>
              <a:rPr lang="es-ES" sz="2400" dirty="0" err="1" smtClean="0"/>
              <a:t>lentiginoso</a:t>
            </a:r>
            <a:r>
              <a:rPr lang="es-ES" sz="2400" dirty="0" smtClean="0"/>
              <a:t> (5-10%).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La relación es igual en hombres y mujeres 1:1, siendo la población caucásica la más afectada.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Los pacientes son generalmente adultos mayores de 40 años de edad, con lesiones en </a:t>
            </a:r>
            <a:r>
              <a:rPr lang="es-ES" sz="2400" dirty="0" smtClean="0"/>
              <a:t>el </a:t>
            </a:r>
            <a:r>
              <a:rPr lang="es-ES" sz="2400" dirty="0" smtClean="0"/>
              <a:t>tronco </a:t>
            </a:r>
            <a:r>
              <a:rPr lang="es-ES" sz="2400" dirty="0" smtClean="0"/>
              <a:t>posterior o pierna, siendo muy poco común en la infancia. </a:t>
            </a:r>
          </a:p>
          <a:p>
            <a:pPr>
              <a:buFont typeface="Wingdings" pitchFamily="2" charset="2"/>
              <a:buChar char="Ø"/>
            </a:pPr>
            <a:endParaRPr lang="es-ES" sz="2400" dirty="0" smtClean="0"/>
          </a:p>
          <a:p>
            <a:pPr>
              <a:buFont typeface="Wingdings" pitchFamily="2" charset="2"/>
              <a:buChar char="Ø"/>
            </a:pPr>
            <a:endParaRPr lang="es-ES" sz="2400" dirty="0" smtClean="0"/>
          </a:p>
          <a:p>
            <a:pPr marL="342900" indent="-342900" algn="just"/>
            <a:endParaRPr lang="en-US" sz="2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9863094" y="0"/>
            <a:ext cx="327637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Melanoma maligno</a:t>
            </a:r>
          </a:p>
          <a:p>
            <a:endParaRPr lang="en-US" sz="19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8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900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INTRODUCCIÓN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Como principales factores que influyen en la producción de melanomas se han descrito</a:t>
            </a:r>
          </a:p>
          <a:p>
            <a:endParaRPr lang="es-ES" sz="2400" dirty="0" smtClean="0"/>
          </a:p>
          <a:p>
            <a:r>
              <a:rPr lang="es-ES" sz="2400" b="1" dirty="0" smtClean="0"/>
              <a:t>Factores </a:t>
            </a:r>
            <a:r>
              <a:rPr lang="es-ES" sz="2400" b="1" dirty="0" smtClean="0"/>
              <a:t>intrínsecos</a:t>
            </a:r>
            <a:r>
              <a:rPr lang="es-ES" sz="2400" dirty="0" smtClean="0"/>
              <a:t>: </a:t>
            </a:r>
            <a:r>
              <a:rPr lang="es-ES" sz="2400" dirty="0" smtClean="0"/>
              <a:t>genéticos.</a:t>
            </a:r>
            <a:endParaRPr lang="es-ES" sz="2400" dirty="0" smtClean="0"/>
          </a:p>
          <a:p>
            <a:r>
              <a:rPr lang="es-ES" sz="2400" dirty="0" smtClean="0"/>
              <a:t>El número total de </a:t>
            </a:r>
            <a:r>
              <a:rPr lang="es-ES" sz="2400" dirty="0" err="1" smtClean="0"/>
              <a:t>nevos</a:t>
            </a:r>
            <a:r>
              <a:rPr lang="es-ES" sz="2400" dirty="0" smtClean="0"/>
              <a:t> </a:t>
            </a:r>
            <a:r>
              <a:rPr lang="es-ES" sz="2400" dirty="0" err="1" smtClean="0"/>
              <a:t>displásicos</a:t>
            </a:r>
            <a:r>
              <a:rPr lang="es-ES" sz="2400" dirty="0" smtClean="0"/>
              <a:t>, historia familiar de melanoma, mutaciones  en p16 y variaciones en el genotipo del receptor de melanocortina-1 (MC1R), que predispone a mayor sensibilidad solar y a piel blanca, pecas y cabello rubio o rojo.</a:t>
            </a:r>
          </a:p>
          <a:p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Además de existir enfermedades genéticas con mayor predisposición de padecer melanoma como por ejemplo el </a:t>
            </a:r>
            <a:r>
              <a:rPr lang="es-ES" sz="2400" dirty="0" err="1" smtClean="0"/>
              <a:t>xeroderma</a:t>
            </a:r>
            <a:r>
              <a:rPr lang="es-ES" sz="2400" dirty="0" smtClean="0"/>
              <a:t> </a:t>
            </a:r>
            <a:r>
              <a:rPr lang="es-ES" sz="2400" dirty="0" err="1" smtClean="0"/>
              <a:t>pigmentoso</a:t>
            </a:r>
            <a:r>
              <a:rPr lang="es-ES" sz="2400" dirty="0" smtClean="0"/>
              <a:t>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r>
              <a:rPr lang="es-ES" sz="2400" b="1" dirty="0" smtClean="0"/>
              <a:t>Factores extrínsecos</a:t>
            </a:r>
            <a:r>
              <a:rPr lang="es-ES" sz="2400" dirty="0" smtClean="0"/>
              <a:t>: ambientales o estilo de </a:t>
            </a:r>
            <a:r>
              <a:rPr lang="es-ES" sz="2400" dirty="0" smtClean="0"/>
              <a:t>vida.</a:t>
            </a:r>
            <a:endParaRPr lang="es-ES" sz="2400" dirty="0" smtClean="0"/>
          </a:p>
          <a:p>
            <a:r>
              <a:rPr lang="es-ES" sz="2400" dirty="0" smtClean="0"/>
              <a:t>El factor de riesgo </a:t>
            </a:r>
            <a:r>
              <a:rPr lang="es-ES" sz="2400" dirty="0" smtClean="0"/>
              <a:t>mas </a:t>
            </a:r>
            <a:r>
              <a:rPr lang="es-ES" sz="2400" dirty="0" smtClean="0"/>
              <a:t>importante es la exposición a la radiación ultravioleta, principalmente la luz solar, la historia de quemaduras solares se relaciona con el doble de riesgo de melanoma, aunado al momento que aparecen las quemaduras; cuando se presentan en la niñez, el riesgo es mayor.</a:t>
            </a:r>
          </a:p>
          <a:p>
            <a:pPr marL="285750" indent="-285750" algn="just"/>
            <a:endParaRPr lang="en-US" sz="2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863094" y="0"/>
            <a:ext cx="327637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Melanoma maligno</a:t>
            </a:r>
          </a:p>
          <a:p>
            <a:endParaRPr lang="en-US" sz="19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60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15379"/>
            <a:ext cx="12192000" cy="92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INTRODUCCIÓN </a:t>
            </a: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Alrededor del 90% de los melanomas son diagnosticados como tumores primarios sin la presencia de MTS, el otro 10% presenta MTS  a distancia en tejido celular subcutáneo, ganglios linfáticos y cerebro, en ese orden de sitios de frecuencia.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En el 75% de los casos, las lesiones </a:t>
            </a:r>
            <a:r>
              <a:rPr lang="es-ES" sz="2400" dirty="0" err="1" smtClean="0"/>
              <a:t>metastásicas</a:t>
            </a:r>
            <a:r>
              <a:rPr lang="es-ES" sz="2400" dirty="0" smtClean="0"/>
              <a:t> son múltiples, sin </a:t>
            </a:r>
            <a:r>
              <a:rPr lang="es-ES" sz="2400" dirty="0" smtClean="0"/>
              <a:t>tratamiento, </a:t>
            </a:r>
            <a:r>
              <a:rPr lang="es-ES" sz="2400" dirty="0" smtClean="0"/>
              <a:t>la supervivencia media es de apenas tres a cuatro </a:t>
            </a:r>
            <a:r>
              <a:rPr lang="es-ES" sz="2400" dirty="0" smtClean="0"/>
              <a:t>semanas. En </a:t>
            </a:r>
            <a:r>
              <a:rPr lang="es-ES" sz="2400" dirty="0" smtClean="0"/>
              <a:t>pacientes seleccionados con enfermedad accesible, la cirugía puede ser una buena opción terapéutica.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La radioterapia, acompañada de </a:t>
            </a:r>
            <a:r>
              <a:rPr lang="es-ES" sz="2400" dirty="0" err="1" smtClean="0"/>
              <a:t>temozolomida</a:t>
            </a:r>
            <a:r>
              <a:rPr lang="es-ES" sz="2400" dirty="0" smtClean="0"/>
              <a:t>, </a:t>
            </a:r>
            <a:r>
              <a:rPr lang="es-ES" sz="2400" dirty="0" smtClean="0"/>
              <a:t>sería la mejor opción para tratar la enfermedad </a:t>
            </a:r>
            <a:r>
              <a:rPr lang="es-ES" sz="2400" dirty="0" err="1" smtClean="0"/>
              <a:t>metastásica</a:t>
            </a:r>
            <a:r>
              <a:rPr lang="es-ES" sz="2400" dirty="0" smtClean="0"/>
              <a:t>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r>
              <a:rPr lang="es-ES" sz="2400" dirty="0" smtClean="0"/>
              <a:t>La cirugía y la radiación son utilizadas en forma primaria para la paliación de los síntomas.</a:t>
            </a:r>
          </a:p>
          <a:p>
            <a:pPr marL="285750" indent="-285750" algn="just"/>
            <a:endParaRPr lang="en-US" sz="2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863094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Melanoma maligno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364000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INTRODUCCIÓN </a:t>
            </a:r>
          </a:p>
          <a:p>
            <a:pPr algn="just"/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s-ES" sz="22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La mayoría de los pacientes con melanoma en etapas avanzadas recibe terapia sistémica. La quimioterapia con un solo agente </a:t>
            </a:r>
            <a:r>
              <a:rPr lang="es-ES" sz="2400" dirty="0" err="1" smtClean="0"/>
              <a:t>citotóxico</a:t>
            </a:r>
            <a:r>
              <a:rPr lang="es-ES" sz="2400" dirty="0" smtClean="0"/>
              <a:t> con </a:t>
            </a:r>
            <a:r>
              <a:rPr lang="es-ES" sz="2400" dirty="0" err="1" smtClean="0"/>
              <a:t>dacarbacina</a:t>
            </a:r>
            <a:r>
              <a:rPr lang="es-ES" sz="2400" dirty="0" smtClean="0"/>
              <a:t> es el estándar utilizado en la práctica médica, aunque la tasa  de respuesta  terapéutica es  generalmente baja y pocos pacientes presentan remisión completa.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A pesar de todo esto, la supervivencia en el melanoma </a:t>
            </a:r>
            <a:r>
              <a:rPr lang="es-ES" sz="2400" dirty="0" err="1" smtClean="0"/>
              <a:t>metastásico</a:t>
            </a:r>
            <a:r>
              <a:rPr lang="es-ES" sz="2400" dirty="0" smtClean="0"/>
              <a:t> no ha cambiado significativamente en los últimos 30 años.</a:t>
            </a:r>
          </a:p>
          <a:p>
            <a:pPr algn="just"/>
            <a:endParaRPr lang="en-US" sz="2200" dirty="0"/>
          </a:p>
          <a:p>
            <a:pPr algn="just"/>
            <a:r>
              <a:rPr lang="es-ES" sz="2200" b="1" dirty="0" smtClean="0"/>
              <a:t>	</a:t>
            </a: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863094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Melanoma maligno</a:t>
            </a:r>
            <a:endParaRPr lang="en-US" sz="19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36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947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>
                <a:latin typeface="Calibri" panose="020F0502020204030204" pitchFamily="34" charset="0"/>
                <a:cs typeface="Calibri" panose="020F0502020204030204" pitchFamily="34" charset="0"/>
              </a:rPr>
              <a:t>CASO CLÍNICO </a:t>
            </a:r>
            <a:endParaRPr lang="es-ES_tradnl" sz="29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 Paciente de sexo </a:t>
            </a:r>
            <a:r>
              <a:rPr lang="es-ES" sz="2400" dirty="0" smtClean="0"/>
              <a:t>masculino, </a:t>
            </a:r>
            <a:r>
              <a:rPr lang="es-ES" sz="2400" dirty="0" smtClean="0"/>
              <a:t>de 61 años de edad, sin antecedentes médicos significativos y sin seguimiento clínico regular.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De oficio albañil, dejó de trabajar por no poder movilizar el miembro inferior izquierdo afectado.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Asistió a la consulta con cuadro de dos años de evolución, el cual presentaba al inicio del mismo una mácula marrón negruzca indurada en región maleolar izquierda, asociada a intenso prurito.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Realizó una consulta similar en otro centro de </a:t>
            </a:r>
            <a:r>
              <a:rPr lang="es-ES" sz="2400" dirty="0" smtClean="0"/>
              <a:t>salud, se </a:t>
            </a:r>
            <a:r>
              <a:rPr lang="es-ES" sz="2400" dirty="0" smtClean="0"/>
              <a:t>le propuso la internación para una ablación de miembro al tratarse de un tumor maligno (melanoma), por lo cual el paciente se negó al tratamiento.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Este cuadro evoluciona a una úlcera de 5 cm de diámetro, con bordes </a:t>
            </a:r>
            <a:r>
              <a:rPr lang="es-ES" sz="2400" dirty="0" err="1" smtClean="0"/>
              <a:t>sobreelevados</a:t>
            </a:r>
            <a:r>
              <a:rPr lang="es-ES" sz="2400" dirty="0" smtClean="0"/>
              <a:t>, fondo necrótico y una secreción </a:t>
            </a:r>
            <a:r>
              <a:rPr lang="es-ES" sz="2400" dirty="0" err="1" smtClean="0"/>
              <a:t>seropurulenta</a:t>
            </a:r>
            <a:r>
              <a:rPr lang="es-ES" sz="2400" dirty="0" smtClean="0"/>
              <a:t> sobre el maléolo interno del tobillo izquierdo.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Wingdings" pitchFamily="2" charset="2"/>
              <a:buChar char="Ø"/>
            </a:pPr>
            <a:endParaRPr lang="es-ES" sz="2400" dirty="0" smtClean="0"/>
          </a:p>
          <a:p>
            <a:endParaRPr lang="es-ES" sz="2400" dirty="0" smtClean="0"/>
          </a:p>
          <a:p>
            <a:pPr marL="457200" indent="-457200"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863094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Melanoma maligno</a:t>
            </a:r>
            <a:endParaRPr lang="en-US" sz="19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32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0479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Calibri" panose="020F0502020204030204" pitchFamily="34" charset="0"/>
                <a:cs typeface="Calibri" panose="020F0502020204030204" pitchFamily="34" charset="0"/>
              </a:rPr>
              <a:t>CASO CLÍNICO</a:t>
            </a: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Hay también asociadas lesiones múltiples en pierna, muslo y región inguinal izquierda, en la cual se puede palpar una masa móvil, indurada de 2 cm de diámetro, dolorosa a la marcha.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El paciente acude a médico naturista que le indica lavado </a:t>
            </a:r>
            <a:r>
              <a:rPr lang="es-ES" sz="2400" dirty="0" err="1" smtClean="0"/>
              <a:t>lesional</a:t>
            </a:r>
            <a:r>
              <a:rPr lang="es-ES" sz="2400" dirty="0" smtClean="0"/>
              <a:t> con manzanilla, malva e incienso. Al no presentar mejoría, aumentando la masa inguinal a 7 cm, con una consistencia leñosa, no móvil, adquiriendo una coloración mas parduzca, y además aumentado el edema y la secreción purulenta, decide acudir a un servicio de emergencias.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Al examen físico se constata que la masa inguinal no es dolorosa y no es compatible con </a:t>
            </a:r>
            <a:r>
              <a:rPr lang="es-ES" sz="2400" dirty="0" err="1" smtClean="0"/>
              <a:t>linfadenopatías</a:t>
            </a:r>
            <a:r>
              <a:rPr lang="es-ES" sz="2400" dirty="0" smtClean="0"/>
              <a:t>, no refería fiebre, ni pérdida de peso o cansancio.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Se observaron lesiones múltiples ulceradas en pelvis izquierda, cuyo cultivo de secreción fue positivo para </a:t>
            </a:r>
            <a:r>
              <a:rPr lang="es-ES" sz="2400" i="1" dirty="0" err="1" smtClean="0"/>
              <a:t>Enterococo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fecalis</a:t>
            </a:r>
            <a:r>
              <a:rPr lang="es-ES" sz="2400" i="1" dirty="0" smtClean="0"/>
              <a:t> </a:t>
            </a:r>
            <a:r>
              <a:rPr lang="es-ES" sz="2400" dirty="0" smtClean="0"/>
              <a:t>y </a:t>
            </a:r>
            <a:r>
              <a:rPr lang="es-ES" sz="2400" i="1" dirty="0" err="1" smtClean="0"/>
              <a:t>Staphylococo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Epidermidis</a:t>
            </a:r>
            <a:r>
              <a:rPr lang="es-ES" sz="2400" i="1" dirty="0" smtClean="0"/>
              <a:t> </a:t>
            </a:r>
            <a:r>
              <a:rPr lang="es-ES" sz="2400" dirty="0" err="1" smtClean="0"/>
              <a:t>multirresistente</a:t>
            </a:r>
            <a:r>
              <a:rPr lang="es-ES" sz="2400" dirty="0" smtClean="0"/>
              <a:t>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Se visualizaron MTS </a:t>
            </a:r>
            <a:r>
              <a:rPr lang="es-ES" sz="2400" dirty="0" smtClean="0"/>
              <a:t>regionales </a:t>
            </a:r>
            <a:r>
              <a:rPr lang="es-ES" sz="2400" dirty="0" smtClean="0"/>
              <a:t>en </a:t>
            </a:r>
            <a:r>
              <a:rPr lang="es-ES" sz="2400" dirty="0" smtClean="0"/>
              <a:t>región abdominal, torácica, ambos antebrazos, zona cervical izquierda y </a:t>
            </a:r>
            <a:r>
              <a:rPr lang="es-ES" sz="2400" dirty="0" err="1" smtClean="0"/>
              <a:t>frontoparietal</a:t>
            </a:r>
            <a:r>
              <a:rPr lang="es-ES" sz="2400" dirty="0" smtClean="0"/>
              <a:t>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Wingdings" pitchFamily="2" charset="2"/>
              <a:buChar char="Ø"/>
            </a:pPr>
            <a:endParaRPr lang="es-ES" sz="2400" dirty="0" smtClean="0"/>
          </a:p>
          <a:p>
            <a:pPr marL="285750" indent="-285750" algn="just"/>
            <a:endParaRPr lang="en-US" sz="2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863094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Melanoma maligno</a:t>
            </a:r>
            <a:endParaRPr lang="en-US" sz="19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9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900" dirty="0" smtClean="0"/>
              <a:t>CASO CLÍNICO</a:t>
            </a:r>
          </a:p>
          <a:p>
            <a:pPr algn="just"/>
            <a:endParaRPr lang="es-ES" sz="2200" dirty="0" smtClean="0"/>
          </a:p>
          <a:p>
            <a:pPr marL="285750" indent="-285750" algn="just"/>
            <a:endParaRPr lang="es-ES" sz="2200" dirty="0" smtClean="0"/>
          </a:p>
        </p:txBody>
      </p:sp>
      <p:sp>
        <p:nvSpPr>
          <p:cNvPr id="7" name="CuadroTexto 6"/>
          <p:cNvSpPr txBox="1"/>
          <p:nvPr/>
        </p:nvSpPr>
        <p:spPr>
          <a:xfrm>
            <a:off x="9863094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Melanoma maligno</a:t>
            </a:r>
            <a:endParaRPr lang="en-US" sz="19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64" y="1215717"/>
            <a:ext cx="4681182" cy="36195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22" y="1215718"/>
            <a:ext cx="2959717" cy="36195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864" y="1215717"/>
            <a:ext cx="3029802" cy="36195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5610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0479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Calibri" panose="020F0502020204030204" pitchFamily="34" charset="0"/>
                <a:cs typeface="Calibri" panose="020F0502020204030204" pitchFamily="34" charset="0"/>
              </a:rPr>
              <a:t>CASO CLÍNICO</a:t>
            </a: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Estudios complementarios</a:t>
            </a:r>
          </a:p>
          <a:p>
            <a:pPr>
              <a:buFont typeface="Wingdings" pitchFamily="2" charset="2"/>
              <a:buChar char="§"/>
            </a:pPr>
            <a:r>
              <a:rPr lang="es-ES" sz="2400" dirty="0" smtClean="0"/>
              <a:t>Bioquímica sanguínea dentro de parámetros normales.</a:t>
            </a:r>
          </a:p>
          <a:p>
            <a:pPr>
              <a:buFont typeface="Wingdings" pitchFamily="2" charset="2"/>
              <a:buChar char="§"/>
            </a:pPr>
            <a:endParaRPr lang="es-ES" sz="2400" dirty="0" smtClean="0"/>
          </a:p>
          <a:p>
            <a:pPr>
              <a:buFont typeface="Wingdings" pitchFamily="2" charset="2"/>
              <a:buChar char="§"/>
            </a:pPr>
            <a:r>
              <a:rPr lang="es-ES" sz="2400" dirty="0" smtClean="0"/>
              <a:t>Serología para VIH, hepatitis y sífilis no reactivas.</a:t>
            </a:r>
          </a:p>
          <a:p>
            <a:pPr>
              <a:buFont typeface="Wingdings" pitchFamily="2" charset="2"/>
              <a:buChar char="§"/>
            </a:pPr>
            <a:endParaRPr lang="es-ES" sz="2400" dirty="0" smtClean="0"/>
          </a:p>
          <a:p>
            <a:pPr>
              <a:buFont typeface="Wingdings" pitchFamily="2" charset="2"/>
              <a:buChar char="§"/>
            </a:pPr>
            <a:r>
              <a:rPr lang="es-ES" sz="2400" dirty="0" err="1" smtClean="0"/>
              <a:t>Rx</a:t>
            </a:r>
            <a:r>
              <a:rPr lang="es-ES" sz="2400" dirty="0" smtClean="0"/>
              <a:t> de tórax y abdomen sin hallazgos visibles.</a:t>
            </a:r>
          </a:p>
          <a:p>
            <a:pPr>
              <a:buFont typeface="Wingdings" pitchFamily="2" charset="2"/>
              <a:buChar char="§"/>
            </a:pPr>
            <a:endParaRPr lang="es-ES" sz="2400" dirty="0" smtClean="0"/>
          </a:p>
          <a:p>
            <a:pPr>
              <a:buFont typeface="Wingdings" pitchFamily="2" charset="2"/>
              <a:buChar char="§"/>
            </a:pPr>
            <a:r>
              <a:rPr lang="es-ES" sz="2400" dirty="0" smtClean="0"/>
              <a:t>Ecografía </a:t>
            </a:r>
            <a:r>
              <a:rPr lang="es-ES" sz="2400" dirty="0" err="1" smtClean="0"/>
              <a:t>abdomino</a:t>
            </a:r>
            <a:r>
              <a:rPr lang="es-ES" sz="2400" dirty="0" smtClean="0"/>
              <a:t>-pélvica evidenció: </a:t>
            </a:r>
            <a:r>
              <a:rPr lang="es-ES" sz="2400" dirty="0" smtClean="0"/>
              <a:t>lesiones nodulares en pared abdominal y en hueco pélvico izquierdo.</a:t>
            </a:r>
          </a:p>
          <a:p>
            <a:pPr>
              <a:buFont typeface="Wingdings" pitchFamily="2" charset="2"/>
              <a:buChar char="§"/>
            </a:pPr>
            <a:r>
              <a:rPr lang="es-ES" sz="2400" dirty="0" smtClean="0"/>
              <a:t>Se realiza tomografía computada (TC), viéndose múltiples MTS en hueco pélvico, hígado, estómago, pulmón y cerebro.</a:t>
            </a:r>
          </a:p>
          <a:p>
            <a:pPr>
              <a:buFont typeface="Wingdings" pitchFamily="2" charset="2"/>
              <a:buChar char="§"/>
            </a:pPr>
            <a:endParaRPr lang="es-ES" sz="2400" dirty="0" smtClean="0"/>
          </a:p>
          <a:p>
            <a:r>
              <a:rPr lang="es-ES" sz="2400" dirty="0" smtClean="0"/>
              <a:t>Se llegó al diagnóstico de MM con múltiples MTS, que empeoraron el pronóstico por lo avanzado del cuadro.</a:t>
            </a:r>
          </a:p>
          <a:p>
            <a:r>
              <a:rPr lang="es-ES" sz="2400" dirty="0" smtClean="0"/>
              <a:t>Durante la internación, y luego de habérsele hecho la primera sesión de quimioterapia, el paciente fallece por lo avanzado del cuadro.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Wingdings" pitchFamily="2" charset="2"/>
              <a:buChar char="Ø"/>
            </a:pPr>
            <a:endParaRPr lang="es-ES" sz="2400" dirty="0" smtClean="0"/>
          </a:p>
          <a:p>
            <a:pPr marL="285750" indent="-285750" algn="just"/>
            <a:endParaRPr lang="en-US" sz="2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863094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Melanoma maligno</a:t>
            </a:r>
            <a:endParaRPr lang="en-US" sz="19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9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974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DISCUSIÓN</a:t>
            </a:r>
          </a:p>
          <a:p>
            <a:endParaRPr lang="es-ES" sz="2400" dirty="0" smtClean="0"/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El MM afecta mayormente a adultos, y en ellos, el tumor primario se detecta cuando está localizado y puede tratarse mediante la extirpación quirúrgica. 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Considerar que la supervivencia a 5 años en pacientes con MTS  a distancia es del 12-15% y a 10 años es del 8%.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Por todo esto es fundamental aplicar los criterios ABCDE, junto con la </a:t>
            </a:r>
            <a:r>
              <a:rPr lang="es-ES" sz="2400" dirty="0" err="1" smtClean="0"/>
              <a:t>dermatoscopia</a:t>
            </a:r>
            <a:r>
              <a:rPr lang="es-ES" sz="2400" dirty="0" smtClean="0"/>
              <a:t> y la biopsia en casos sospechosos.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Luego de resecarse la lesión, los primeros 5 años son los más importantes para el seguimiento, ya que durante este periodo, se producen el 90% de las MTS.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El seguimiento se realiza con intervalos de 3 meses en los primeros 3 años y posteriormente un examen anual.</a:t>
            </a:r>
          </a:p>
          <a:p>
            <a:pPr>
              <a:buFont typeface="Wingdings" pitchFamily="2" charset="2"/>
              <a:buChar char="Ø"/>
            </a:pPr>
            <a:endParaRPr lang="es-ES" sz="2400" dirty="0" smtClean="0"/>
          </a:p>
          <a:p>
            <a:pPr marL="285750" indent="-285750" algn="just"/>
            <a:endParaRPr lang="en-US" sz="2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863094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Melanoma maligno</a:t>
            </a:r>
            <a:endParaRPr lang="en-US" sz="19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9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900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DISCUSIÓN</a:t>
            </a:r>
          </a:p>
          <a:p>
            <a:endParaRPr lang="es-ES" sz="2400" dirty="0" smtClean="0"/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En cada visita se realiza un examen completo, incluyendo cuero cabelludo, genitales, con palpación de ganglios linfáticos y mucosas.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La TC y la tomografía de emisión de positrones son de elección para la visualización de MTS.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De 10 al 40% de los pacientes sufren MTS al sistema nervioso central con pronóstico sombrío por invasión intracraneal.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Las combinaciones con </a:t>
            </a:r>
            <a:r>
              <a:rPr lang="es-ES" sz="2400" dirty="0" err="1" smtClean="0"/>
              <a:t>dacarbazina</a:t>
            </a:r>
            <a:r>
              <a:rPr lang="es-ES" sz="2400" dirty="0" smtClean="0"/>
              <a:t> o </a:t>
            </a:r>
            <a:r>
              <a:rPr lang="es-ES" sz="2400" dirty="0" err="1" smtClean="0"/>
              <a:t>temozolomida</a:t>
            </a:r>
            <a:r>
              <a:rPr lang="es-ES" sz="2400" dirty="0" smtClean="0"/>
              <a:t> con otras terapias </a:t>
            </a:r>
            <a:r>
              <a:rPr lang="es-ES" sz="2400" dirty="0" err="1" smtClean="0"/>
              <a:t>citotóxicas</a:t>
            </a:r>
            <a:r>
              <a:rPr lang="es-ES" sz="2400" dirty="0" smtClean="0"/>
              <a:t>, o la combinación de quimioterapia con agentes de bioterapia a altas dosis, como la </a:t>
            </a:r>
            <a:r>
              <a:rPr lang="es-ES" sz="2400" dirty="0" err="1" smtClean="0"/>
              <a:t>interleuquina</a:t>
            </a:r>
            <a:r>
              <a:rPr lang="es-ES" sz="2400" dirty="0" smtClean="0"/>
              <a:t> 2 aumentan el porcentaje de respuesta terapéutica, pero no </a:t>
            </a:r>
            <a:r>
              <a:rPr lang="es-ES" sz="2400" dirty="0" smtClean="0"/>
              <a:t>aumentan </a:t>
            </a:r>
            <a:r>
              <a:rPr lang="es-ES" sz="2400" dirty="0" smtClean="0"/>
              <a:t>en forma significativa la supervivencia.</a:t>
            </a:r>
          </a:p>
          <a:p>
            <a:endParaRPr lang="es-ES" sz="2400" dirty="0" smtClean="0"/>
          </a:p>
          <a:p>
            <a:pPr marL="285750" indent="-285750" algn="just"/>
            <a:endParaRPr lang="en-US" sz="2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863094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Melanoma maligno</a:t>
            </a:r>
            <a:endParaRPr lang="en-US" sz="19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9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7894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CONCLUSIÓN</a:t>
            </a:r>
          </a:p>
          <a:p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Actualmente se entienden mejor las vías de progresión del  melanoma y es probable que las técnicas moleculares puedan ayudar a clasificar y predecir la respuesta a las terapias.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Siempre ante la sospecha de melanoma, </a:t>
            </a:r>
            <a:r>
              <a:rPr lang="es-ES" sz="2400" dirty="0" err="1" smtClean="0"/>
              <a:t>dermatoscopia</a:t>
            </a:r>
            <a:r>
              <a:rPr lang="es-ES" sz="2400" dirty="0" smtClean="0"/>
              <a:t>, biopsia y estudio </a:t>
            </a:r>
            <a:r>
              <a:rPr lang="es-ES" sz="2400" dirty="0" err="1" smtClean="0"/>
              <a:t>anatomo</a:t>
            </a:r>
            <a:r>
              <a:rPr lang="es-ES" sz="2400" dirty="0" smtClean="0"/>
              <a:t>-patológico </a:t>
            </a:r>
            <a:r>
              <a:rPr lang="es-ES" sz="2400" dirty="0" smtClean="0"/>
              <a:t>para la identificación y tratamiento temprano.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Sigue siendo de máxima importancia la prevención primaria mediante la exposición solar segura, uso de sombrero, ropa y protección solar mayormente en la infancia y adolescencia, cuando el riesgo está aumentado.</a:t>
            </a:r>
          </a:p>
          <a:p>
            <a:pPr>
              <a:buFont typeface="Courier New" pitchFamily="49" charset="0"/>
              <a:buChar char="o"/>
            </a:pPr>
            <a:endParaRPr lang="es-ES" sz="2400" dirty="0" smtClean="0"/>
          </a:p>
          <a:p>
            <a:endParaRPr lang="es-ES" sz="2400" dirty="0" smtClean="0"/>
          </a:p>
          <a:p>
            <a:pPr marL="285750" indent="-285750" algn="just"/>
            <a:endParaRPr lang="en-US" sz="2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863094" y="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Melanoma maligno</a:t>
            </a:r>
            <a:endParaRPr lang="en-US" sz="19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9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ectángulo 4"/>
          <p:cNvSpPr/>
          <p:nvPr/>
        </p:nvSpPr>
        <p:spPr>
          <a:xfrm>
            <a:off x="2410691" y="2870352"/>
            <a:ext cx="708583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MUCHAS GRACIAS</a:t>
            </a:r>
          </a:p>
          <a:p>
            <a:pPr algn="ctr"/>
            <a:endParaRPr lang="es-ES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lvl="0" algn="ctr"/>
            <a:r>
              <a:rPr lang="es-AR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Alejandro Romero</a:t>
            </a:r>
            <a:endParaRPr lang="es-ES" sz="6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0" y="827539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Presenta: Dr. Alejandro Romero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26720" y="269966"/>
            <a:ext cx="8717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Quiroga Mendieta </a:t>
            </a:r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M, Mendoza N, López </a:t>
            </a:r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Videla </a:t>
            </a:r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y col</a:t>
            </a:r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Melanoma maligno </a:t>
            </a:r>
            <a:r>
              <a:rPr lang="es-A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metastásico</a:t>
            </a:r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: reporte de caso. </a:t>
            </a:r>
            <a:r>
              <a:rPr lang="es-A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</a:t>
            </a:r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 La Paz 2017; 23 (2) : 40-44</a:t>
            </a:r>
          </a:p>
        </p:txBody>
      </p:sp>
    </p:spTree>
    <p:extLst>
      <p:ext uri="{BB962C8B-B14F-4D97-AF65-F5344CB8AC3E}">
        <p14:creationId xmlns:p14="http://schemas.microsoft.com/office/powerpoint/2010/main" val="4763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</TotalTime>
  <Words>1424</Words>
  <Application>Microsoft Office PowerPoint</Application>
  <PresentationFormat>Personalizado</PresentationFormat>
  <Paragraphs>244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Lidia</cp:lastModifiedBy>
  <cp:revision>314</cp:revision>
  <cp:lastPrinted>2020-10-23T02:45:28Z</cp:lastPrinted>
  <dcterms:created xsi:type="dcterms:W3CDTF">2020-05-07T22:50:37Z</dcterms:created>
  <dcterms:modified xsi:type="dcterms:W3CDTF">2021-09-28T21:51:03Z</dcterms:modified>
</cp:coreProperties>
</file>